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1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14E40"/>
    <a:srgbClr val="F82610"/>
    <a:srgbClr val="0DC0FF"/>
    <a:srgbClr val="00CC00"/>
    <a:srgbClr val="FF2D2D"/>
    <a:srgbClr val="3366CC"/>
    <a:srgbClr val="873AC0"/>
    <a:srgbClr val="FBFBFB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618" autoAdjust="0"/>
    <p:restoredTop sz="94660"/>
  </p:normalViewPr>
  <p:slideViewPr>
    <p:cSldViewPr snapToGrid="0">
      <p:cViewPr>
        <p:scale>
          <a:sx n="120" d="100"/>
          <a:sy n="120" d="100"/>
        </p:scale>
        <p:origin x="-3108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F8243-39D3-4D84-AD88-154E5B9FA3B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98A54-72DE-41B6-82EB-D867EABEC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646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1pPr>
    <a:lvl2pPr marL="177394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2pPr>
    <a:lvl3pPr marL="354787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3pPr>
    <a:lvl4pPr marL="532181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4pPr>
    <a:lvl5pPr marL="709574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5pPr>
    <a:lvl6pPr marL="886968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6pPr>
    <a:lvl7pPr marL="1064362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7pPr>
    <a:lvl8pPr marL="1241755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8pPr>
    <a:lvl9pPr marL="1419149" algn="l" defTabSz="354787" rtl="0" eaLnBrk="1" latinLnBrk="0" hangingPunct="1">
      <a:defRPr sz="46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98A54-72DE-41B6-82EB-D867EABEC782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109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36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64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12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98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96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743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4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05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50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262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7167-F6B0-452C-84CA-FBB7B45199C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18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A7167-F6B0-452C-84CA-FBB7B45199C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54B20-2D37-4705-90C7-AE5442D427D7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l"/>
          <p:cNvSpPr txBox="1"/>
          <p:nvPr userDrawn="1"/>
        </p:nvSpPr>
        <p:spPr>
          <a:xfrm>
            <a:off x="0" y="9568180"/>
            <a:ext cx="6858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00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7.jpeg"/><Relationship Id="rId17" Type="http://schemas.openxmlformats.org/officeDocument/2006/relationships/hyperlink" Target="mailto:rozaveliyeva1999@gmail.com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svg"/><Relationship Id="rId11" Type="http://schemas.openxmlformats.org/officeDocument/2006/relationships/image" Target="../media/image6.jpeg"/><Relationship Id="rId5" Type="http://schemas.openxmlformats.org/officeDocument/2006/relationships/image" Target="../media/image2.png"/><Relationship Id="rId15" Type="http://schemas.openxmlformats.org/officeDocument/2006/relationships/image" Target="../media/image10.png"/><Relationship Id="rId10" Type="http://schemas.openxmlformats.org/officeDocument/2006/relationships/image" Target="../media/image5.jpeg"/><Relationship Id="rId4" Type="http://schemas.openxmlformats.org/officeDocument/2006/relationships/image" Target="../media/image2.svg"/><Relationship Id="rId9" Type="http://schemas.openxmlformats.org/officeDocument/2006/relationships/image" Target="../media/image4.jpe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Dikdörtgen 52">
            <a:extLst>
              <a:ext uri="{FF2B5EF4-FFF2-40B4-BE49-F238E27FC236}">
                <a16:creationId xmlns="" xmlns:a16="http://schemas.microsoft.com/office/drawing/2014/main" id="{66F6C99C-10C0-4117-9639-2F281C6F8425}"/>
              </a:ext>
            </a:extLst>
          </p:cNvPr>
          <p:cNvSpPr/>
          <p:nvPr/>
        </p:nvSpPr>
        <p:spPr>
          <a:xfrm>
            <a:off x="2965837" y="-1"/>
            <a:ext cx="3892161" cy="9906001"/>
          </a:xfrm>
          <a:prstGeom prst="rect">
            <a:avLst/>
          </a:prstGeom>
          <a:solidFill>
            <a:srgbClr val="8064A2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Dikdörtgen 52">
            <a:extLst>
              <a:ext uri="{FF2B5EF4-FFF2-40B4-BE49-F238E27FC236}">
                <a16:creationId xmlns="" xmlns:a16="http://schemas.microsoft.com/office/drawing/2014/main" id="{66F6C99C-10C0-4117-9639-2F281C6F8425}"/>
              </a:ext>
            </a:extLst>
          </p:cNvPr>
          <p:cNvSpPr/>
          <p:nvPr/>
        </p:nvSpPr>
        <p:spPr>
          <a:xfrm>
            <a:off x="0" y="0"/>
            <a:ext cx="2965837" cy="9906000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Grafik 23" descr="E-posta">
            <a:extLst>
              <a:ext uri="{FF2B5EF4-FFF2-40B4-BE49-F238E27FC236}">
                <a16:creationId xmlns:a16="http://schemas.microsoft.com/office/drawing/2014/main" xmlns="" id="{6518C123-36FB-4C61-91D3-791E2F5D31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43807" y="2958169"/>
            <a:ext cx="216000" cy="216000"/>
          </a:xfrm>
          <a:prstGeom prst="rect">
            <a:avLst/>
          </a:prstGeom>
        </p:spPr>
      </p:pic>
      <p:pic>
        <p:nvPicPr>
          <p:cNvPr id="26" name="Grafik 25" descr="Alıcı">
            <a:extLst>
              <a:ext uri="{FF2B5EF4-FFF2-40B4-BE49-F238E27FC236}">
                <a16:creationId xmlns:a16="http://schemas.microsoft.com/office/drawing/2014/main" xmlns="" id="{42EA3ED0-FAA2-429B-B9F8-28DF12BF6E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43807" y="3273716"/>
            <a:ext cx="216000" cy="185831"/>
          </a:xfrm>
          <a:prstGeom prst="rect">
            <a:avLst/>
          </a:prstGeom>
        </p:spPr>
      </p:pic>
      <p:pic>
        <p:nvPicPr>
          <p:cNvPr id="31" name="Grafik 30" descr="İşaretleyici">
            <a:extLst>
              <a:ext uri="{FF2B5EF4-FFF2-40B4-BE49-F238E27FC236}">
                <a16:creationId xmlns:a16="http://schemas.microsoft.com/office/drawing/2014/main" xmlns="" id="{06E3E33F-EA94-4A0D-BCA1-A95020DB359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43084" y="3593391"/>
            <a:ext cx="216000" cy="216000"/>
          </a:xfrm>
          <a:prstGeom prst="rect">
            <a:avLst/>
          </a:prstGeom>
        </p:spPr>
      </p:pic>
      <p:sp>
        <p:nvSpPr>
          <p:cNvPr id="87" name="Dikdörtgen 86"/>
          <p:cNvSpPr/>
          <p:nvPr/>
        </p:nvSpPr>
        <p:spPr>
          <a:xfrm>
            <a:off x="2688308" y="6721619"/>
            <a:ext cx="196181" cy="93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84" y="-1"/>
            <a:ext cx="2094615" cy="272935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Metin kutusu 144">
            <a:extLst>
              <a:ext uri="{FF2B5EF4-FFF2-40B4-BE49-F238E27FC236}">
                <a16:creationId xmlns:a16="http://schemas.microsoft.com/office/drawing/2014/main" xmlns="" id="{C772DA71-6F67-4664-BC5B-0FE3546BD23A}"/>
              </a:ext>
            </a:extLst>
          </p:cNvPr>
          <p:cNvSpPr txBox="1"/>
          <p:nvPr/>
        </p:nvSpPr>
        <p:spPr>
          <a:xfrm>
            <a:off x="2965837" y="10569"/>
            <a:ext cx="38921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ctr"/>
            <a:r>
              <a:rPr lang="az-Latn-AZ" sz="16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Cambria Math" pitchFamily="18" charset="0"/>
                <a:cs typeface="Aharoni" panose="02010803020104030203" pitchFamily="2" charset="-79"/>
              </a:rPr>
              <a:t>TƏHSİL</a:t>
            </a:r>
            <a:endParaRPr lang="en-US" sz="16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  <a:ea typeface="Cambria Math" pitchFamily="18" charset="0"/>
              <a:cs typeface="Aharoni" panose="02010803020104030203" pitchFamily="2" charset="-79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837" y="390716"/>
            <a:ext cx="637307" cy="3175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836" y="837247"/>
            <a:ext cx="637307" cy="3175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836" y="1296027"/>
            <a:ext cx="634620" cy="6043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7" name="Dikdörtgen 66">
            <a:extLst>
              <a:ext uri="{FF2B5EF4-FFF2-40B4-BE49-F238E27FC236}">
                <a16:creationId xmlns:a16="http://schemas.microsoft.com/office/drawing/2014/main" xmlns="" id="{A7D7378F-A458-4390-AAB2-BF3637E64C02}"/>
              </a:ext>
            </a:extLst>
          </p:cNvPr>
          <p:cNvSpPr/>
          <p:nvPr/>
        </p:nvSpPr>
        <p:spPr>
          <a:xfrm>
            <a:off x="1545096" y="8218381"/>
            <a:ext cx="1344701" cy="9514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Metin kutusu 75">
            <a:extLst>
              <a:ext uri="{FF2B5EF4-FFF2-40B4-BE49-F238E27FC236}">
                <a16:creationId xmlns:a16="http://schemas.microsoft.com/office/drawing/2014/main" xmlns="" id="{8AE6496A-3F0C-4FCF-9677-07C03D8E4CE9}"/>
              </a:ext>
            </a:extLst>
          </p:cNvPr>
          <p:cNvSpPr txBox="1"/>
          <p:nvPr/>
        </p:nvSpPr>
        <p:spPr>
          <a:xfrm>
            <a:off x="-12847" y="7685765"/>
            <a:ext cx="28913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en-GB" sz="1000" i="0" dirty="0">
                <a:latin typeface="Cambria Math" pitchFamily="18" charset="0"/>
                <a:ea typeface="Cambria Math" pitchFamily="18" charset="0"/>
              </a:rPr>
              <a:t>Microsoft office </a:t>
            </a:r>
            <a:r>
              <a:rPr lang="en-GB" sz="1000" i="0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GB" sz="1000" i="0" dirty="0">
                <a:latin typeface="Cambria Math" pitchFamily="18" charset="0"/>
                <a:ea typeface="Cambria Math" pitchFamily="18" charset="0"/>
              </a:rPr>
              <a:t>Excel, </a:t>
            </a:r>
            <a:endParaRPr lang="az-Latn-AZ" sz="1000" i="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tr-TR" sz="1000" i="0" dirty="0" smtClean="0">
                <a:latin typeface="Cambria Math" pitchFamily="18" charset="0"/>
                <a:ea typeface="Cambria Math" pitchFamily="18" charset="0"/>
              </a:rPr>
              <a:t>Word</a:t>
            </a:r>
            <a:r>
              <a:rPr lang="az-Latn-AZ" sz="1000" i="0" dirty="0">
                <a:latin typeface="Cambria Math" pitchFamily="18" charset="0"/>
                <a:ea typeface="Cambria Math" pitchFamily="18" charset="0"/>
              </a:rPr>
              <a:t>, Po</a:t>
            </a:r>
            <a:r>
              <a:rPr lang="tr-TR" sz="1000" i="0" dirty="0">
                <a:latin typeface="Cambria Math" pitchFamily="18" charset="0"/>
                <a:ea typeface="Cambria Math" pitchFamily="18" charset="0"/>
              </a:rPr>
              <a:t>werPoint</a:t>
            </a:r>
            <a:r>
              <a:rPr lang="tr-TR" sz="1000" i="0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az-Latn-AZ" sz="1000" i="0" dirty="0" smtClean="0">
              <a:latin typeface="Cambria Math" pitchFamily="18" charset="0"/>
              <a:ea typeface="Cambria Math" pitchFamily="18" charset="0"/>
            </a:endParaRPr>
          </a:p>
          <a:p>
            <a:pPr lvl="0"/>
            <a:endParaRPr lang="az-Latn-AZ" sz="1000" i="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  <a:cs typeface="Aharoni" panose="02010803020104030203" pitchFamily="2" charset="-79"/>
            </a:endParaRPr>
          </a:p>
          <a:p>
            <a:pPr lvl="0"/>
            <a:r>
              <a:rPr lang="az-Latn-AZ" sz="1000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  <a:cs typeface="Aharoni" panose="02010803020104030203" pitchFamily="2" charset="-79"/>
              </a:rPr>
              <a:t>Ünsiyyət</a:t>
            </a:r>
          </a:p>
          <a:p>
            <a:pPr lvl="0"/>
            <a:endParaRPr lang="az-Latn-AZ" sz="1000" i="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  <a:cs typeface="Aharoni" panose="02010803020104030203" pitchFamily="2" charset="-79"/>
            </a:endParaRPr>
          </a:p>
          <a:p>
            <a:pPr lvl="0"/>
            <a:r>
              <a:rPr lang="en-US" sz="1000" i="0" dirty="0" err="1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  <a:cs typeface="Aharoni" panose="02010803020104030203" pitchFamily="2" charset="-79"/>
              </a:rPr>
              <a:t>Analitik</a:t>
            </a:r>
            <a:r>
              <a:rPr lang="en-US" sz="1000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  <a:cs typeface="Aharoni" panose="02010803020104030203" pitchFamily="2" charset="-79"/>
              </a:rPr>
              <a:t> </a:t>
            </a:r>
            <a:r>
              <a:rPr lang="en-US" sz="1000" i="0" dirty="0" err="1">
                <a:solidFill>
                  <a:prstClr val="black"/>
                </a:solidFill>
                <a:latin typeface="Cambria Math" pitchFamily="18" charset="0"/>
                <a:ea typeface="Cambria Math" pitchFamily="18" charset="0"/>
                <a:cs typeface="Aharoni" panose="02010803020104030203" pitchFamily="2" charset="-79"/>
              </a:rPr>
              <a:t>düşüncə</a:t>
            </a:r>
            <a:endParaRPr lang="en-US" sz="1000" i="0" dirty="0">
              <a:solidFill>
                <a:prstClr val="black"/>
              </a:solidFill>
              <a:latin typeface="Cambria Math" pitchFamily="18" charset="0"/>
              <a:ea typeface="Cambria Math" pitchFamily="18" charset="0"/>
              <a:cs typeface="Aharoni" panose="02010803020104030203" pitchFamily="2" charset="-79"/>
            </a:endParaRPr>
          </a:p>
          <a:p>
            <a:pPr lvl="0"/>
            <a:endParaRPr lang="az-Latn-AZ" sz="1000" i="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  <a:cs typeface="Aharoni" panose="02010803020104030203" pitchFamily="2" charset="-79"/>
            </a:endParaRPr>
          </a:p>
          <a:p>
            <a:pPr lvl="0"/>
            <a:r>
              <a:rPr lang="en-US" sz="1000" i="0" dirty="0" err="1">
                <a:solidFill>
                  <a:prstClr val="black"/>
                </a:solidFill>
                <a:latin typeface="Cambria Math" pitchFamily="18" charset="0"/>
                <a:ea typeface="Cambria Math" pitchFamily="18" charset="0"/>
                <a:cs typeface="Aharoni" panose="02010803020104030203" pitchFamily="2" charset="-79"/>
              </a:rPr>
              <a:t>Strateji</a:t>
            </a:r>
            <a:r>
              <a:rPr lang="en-US" sz="1000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  <a:cs typeface="Aharoni" panose="02010803020104030203" pitchFamily="2" charset="-79"/>
              </a:rPr>
              <a:t> </a:t>
            </a:r>
            <a:r>
              <a:rPr lang="en-US" sz="1000" i="0" dirty="0" err="1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  <a:cs typeface="Aharoni" panose="02010803020104030203" pitchFamily="2" charset="-79"/>
              </a:rPr>
              <a:t>planlaşdırma</a:t>
            </a:r>
            <a:endParaRPr lang="az-Latn-AZ" sz="1000" i="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  <a:cs typeface="Aharoni" panose="02010803020104030203" pitchFamily="2" charset="-79"/>
            </a:endParaRPr>
          </a:p>
          <a:p>
            <a:pPr lvl="0"/>
            <a:endParaRPr lang="az-Latn-AZ" sz="1000" i="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  <a:cs typeface="Aharoni" panose="02010803020104030203" pitchFamily="2" charset="-79"/>
            </a:endParaRPr>
          </a:p>
          <a:p>
            <a:pPr lvl="0"/>
            <a:r>
              <a:rPr lang="en-US" sz="1000" i="0" dirty="0" err="1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  <a:cs typeface="Aharoni" panose="02010803020104030203" pitchFamily="2" charset="-79"/>
              </a:rPr>
              <a:t>Təqdimat</a:t>
            </a:r>
            <a:r>
              <a:rPr lang="en-US" sz="1000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  <a:cs typeface="Aharoni" panose="02010803020104030203" pitchFamily="2" charset="-79"/>
              </a:rPr>
              <a:t> </a:t>
            </a:r>
            <a:r>
              <a:rPr lang="en-US" sz="1000" i="0" dirty="0" err="1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  <a:cs typeface="Aharoni" panose="02010803020104030203" pitchFamily="2" charset="-79"/>
              </a:rPr>
              <a:t>bacarıqları</a:t>
            </a:r>
            <a:endParaRPr lang="en-US" sz="1000" i="0" dirty="0">
              <a:solidFill>
                <a:prstClr val="black"/>
              </a:solidFill>
              <a:latin typeface="Cambria Math" pitchFamily="18" charset="0"/>
              <a:ea typeface="Cambria Math" pitchFamily="18" charset="0"/>
              <a:cs typeface="Aharoni" panose="02010803020104030203" pitchFamily="2" charset="-79"/>
            </a:endParaRPr>
          </a:p>
        </p:txBody>
      </p:sp>
      <p:sp>
        <p:nvSpPr>
          <p:cNvPr id="52" name="Metin kutusu 144">
            <a:extLst>
              <a:ext uri="{FF2B5EF4-FFF2-40B4-BE49-F238E27FC236}">
                <a16:creationId xmlns:a16="http://schemas.microsoft.com/office/drawing/2014/main" xmlns="" id="{C772DA71-6F67-4664-BC5B-0FE3546BD23A}"/>
              </a:ext>
            </a:extLst>
          </p:cNvPr>
          <p:cNvSpPr txBox="1"/>
          <p:nvPr/>
        </p:nvSpPr>
        <p:spPr>
          <a:xfrm>
            <a:off x="1739" y="7372638"/>
            <a:ext cx="2882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ctr"/>
            <a:r>
              <a:rPr lang="az-Latn-AZ" sz="16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Cambria Math" pitchFamily="18" charset="0"/>
                <a:cs typeface="Aharoni" panose="02010803020104030203" pitchFamily="2" charset="-79"/>
              </a:rPr>
              <a:t>BACARIQLAR</a:t>
            </a:r>
            <a:endParaRPr lang="en-US" sz="16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  <a:ea typeface="Cambria Math" pitchFamily="18" charset="0"/>
              <a:cs typeface="Aharoni" panose="02010803020104030203" pitchFamily="2" charset="-79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9" y="6042463"/>
            <a:ext cx="465109" cy="22962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8" y="6360060"/>
            <a:ext cx="465110" cy="21582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87509" y="6669968"/>
            <a:ext cx="465109" cy="21631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9" y="6969527"/>
            <a:ext cx="470576" cy="235239"/>
          </a:xfrm>
          <a:prstGeom prst="rect">
            <a:avLst/>
          </a:prstGeom>
        </p:spPr>
      </p:pic>
      <p:sp>
        <p:nvSpPr>
          <p:cNvPr id="61" name="Dikdörtgen 66">
            <a:extLst>
              <a:ext uri="{FF2B5EF4-FFF2-40B4-BE49-F238E27FC236}">
                <a16:creationId xmlns:a16="http://schemas.microsoft.com/office/drawing/2014/main" xmlns="" id="{A7D7378F-A458-4390-AAB2-BF3637E64C02}"/>
              </a:ext>
            </a:extLst>
          </p:cNvPr>
          <p:cNvSpPr/>
          <p:nvPr/>
        </p:nvSpPr>
        <p:spPr>
          <a:xfrm>
            <a:off x="1539834" y="6423149"/>
            <a:ext cx="1344654" cy="8964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ikdörtgen 66">
            <a:extLst>
              <a:ext uri="{FF2B5EF4-FFF2-40B4-BE49-F238E27FC236}">
                <a16:creationId xmlns:a16="http://schemas.microsoft.com/office/drawing/2014/main" xmlns="" id="{A7D7378F-A458-4390-AAB2-BF3637E64C02}"/>
              </a:ext>
            </a:extLst>
          </p:cNvPr>
          <p:cNvSpPr/>
          <p:nvPr/>
        </p:nvSpPr>
        <p:spPr>
          <a:xfrm>
            <a:off x="1539834" y="7045262"/>
            <a:ext cx="831165" cy="8964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kdörtgen 66">
            <a:extLst>
              <a:ext uri="{FF2B5EF4-FFF2-40B4-BE49-F238E27FC236}">
                <a16:creationId xmlns:a16="http://schemas.microsoft.com/office/drawing/2014/main" xmlns="" id="{A7D7378F-A458-4390-AAB2-BF3637E64C02}"/>
              </a:ext>
            </a:extLst>
          </p:cNvPr>
          <p:cNvSpPr/>
          <p:nvPr/>
        </p:nvSpPr>
        <p:spPr>
          <a:xfrm>
            <a:off x="1539835" y="6721619"/>
            <a:ext cx="1148474" cy="9349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kdörtgen 66">
            <a:extLst>
              <a:ext uri="{FF2B5EF4-FFF2-40B4-BE49-F238E27FC236}">
                <a16:creationId xmlns:a16="http://schemas.microsoft.com/office/drawing/2014/main" xmlns="" id="{A7D7378F-A458-4390-AAB2-BF3637E64C02}"/>
              </a:ext>
            </a:extLst>
          </p:cNvPr>
          <p:cNvSpPr/>
          <p:nvPr/>
        </p:nvSpPr>
        <p:spPr>
          <a:xfrm>
            <a:off x="1539834" y="6111099"/>
            <a:ext cx="1344654" cy="9135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kdörtgen 86"/>
          <p:cNvSpPr/>
          <p:nvPr/>
        </p:nvSpPr>
        <p:spPr>
          <a:xfrm>
            <a:off x="2370999" y="7042324"/>
            <a:ext cx="513537" cy="89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Metin kutusu 87">
            <a:extLst>
              <a:ext uri="{FF2B5EF4-FFF2-40B4-BE49-F238E27FC236}">
                <a16:creationId xmlns="" xmlns:a16="http://schemas.microsoft.com/office/drawing/2014/main" id="{3C1E591C-3007-47AA-AB5F-7EA926D56E0B}"/>
              </a:ext>
            </a:extLst>
          </p:cNvPr>
          <p:cNvSpPr txBox="1"/>
          <p:nvPr/>
        </p:nvSpPr>
        <p:spPr>
          <a:xfrm>
            <a:off x="2965836" y="2066041"/>
            <a:ext cx="3892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ctr"/>
            <a:r>
              <a:rPr lang="en-US" sz="16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Cambria Math" pitchFamily="18" charset="0"/>
                <a:cs typeface="Aharoni" panose="02010803020104030203" pitchFamily="2" charset="-79"/>
              </a:rPr>
              <a:t>S</a:t>
            </a:r>
            <a:r>
              <a:rPr lang="az-Latn-AZ" sz="16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Cambria Math" pitchFamily="18" charset="0"/>
                <a:cs typeface="Aharoni" panose="02010803020104030203" pitchFamily="2" charset="-79"/>
              </a:rPr>
              <a:t>ERTİFİKATLAR VƏ NAİLİYYƏTLƏR</a:t>
            </a:r>
            <a:endParaRPr lang="en-US" sz="16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  <a:ea typeface="Cambria Math" pitchFamily="18" charset="0"/>
              <a:cs typeface="Aharoni" panose="02010803020104030203" pitchFamily="2" charset="-79"/>
            </a:endParaRPr>
          </a:p>
        </p:txBody>
      </p:sp>
      <p:sp>
        <p:nvSpPr>
          <p:cNvPr id="129" name="Metin kutusu 88">
            <a:extLst>
              <a:ext uri="{FF2B5EF4-FFF2-40B4-BE49-F238E27FC236}">
                <a16:creationId xmlns="" xmlns:a16="http://schemas.microsoft.com/office/drawing/2014/main" id="{5B1100CA-674E-4AC1-A3DF-A7C73D538C83}"/>
              </a:ext>
            </a:extLst>
          </p:cNvPr>
          <p:cNvSpPr txBox="1"/>
          <p:nvPr/>
        </p:nvSpPr>
        <p:spPr>
          <a:xfrm>
            <a:off x="2965836" y="2675453"/>
            <a:ext cx="389216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lvl="0"/>
            <a:r>
              <a:rPr lang="az-Latn-AZ" sz="1000" b="1" i="0" dirty="0" smtClean="0">
                <a:latin typeface="Cambria Math" pitchFamily="18" charset="0"/>
                <a:ea typeface="Cambria Math" pitchFamily="18" charset="0"/>
              </a:rPr>
              <a:t>1.Azərbaycan </a:t>
            </a:r>
            <a:r>
              <a:rPr lang="az-Latn-AZ" sz="1000" b="1" i="0" dirty="0">
                <a:latin typeface="Cambria Math" pitchFamily="18" charset="0"/>
                <a:ea typeface="Cambria Math" pitchFamily="18" charset="0"/>
              </a:rPr>
              <a:t>Respublikası İqtisadi İslahatların Təhlili </a:t>
            </a:r>
            <a:r>
              <a:rPr lang="az-Latn-AZ" sz="1000" b="1" i="0" dirty="0" smtClean="0">
                <a:latin typeface="Cambria Math" pitchFamily="18" charset="0"/>
                <a:ea typeface="Cambria Math" pitchFamily="18" charset="0"/>
              </a:rPr>
              <a:t>və Kommunikasiya </a:t>
            </a:r>
            <a:r>
              <a:rPr lang="az-Latn-AZ" sz="1000" b="1" i="0" dirty="0">
                <a:latin typeface="Cambria Math" pitchFamily="18" charset="0"/>
                <a:ea typeface="Cambria Math" pitchFamily="18" charset="0"/>
              </a:rPr>
              <a:t>Mərkəzinin </a:t>
            </a:r>
            <a:r>
              <a:rPr lang="az-Latn-AZ" sz="1000" b="1" i="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lvl="0"/>
            <a:r>
              <a:rPr lang="az-Latn-AZ" sz="1000" b="1" i="0" dirty="0" smtClean="0">
                <a:latin typeface="Cambria Math" pitchFamily="18" charset="0"/>
                <a:ea typeface="Cambria Math" pitchFamily="18" charset="0"/>
              </a:rPr>
              <a:t>www.azexport.az </a:t>
            </a:r>
            <a:r>
              <a:rPr lang="az-Latn-AZ" sz="1000" b="1" i="0" dirty="0">
                <a:latin typeface="Cambria Math" pitchFamily="18" charset="0"/>
                <a:ea typeface="Cambria Math" pitchFamily="18" charset="0"/>
              </a:rPr>
              <a:t>internet </a:t>
            </a:r>
            <a:r>
              <a:rPr lang="az-Latn-AZ" sz="1000" b="1" i="0" dirty="0" smtClean="0">
                <a:latin typeface="Cambria Math" pitchFamily="18" charset="0"/>
                <a:ea typeface="Cambria Math" pitchFamily="18" charset="0"/>
              </a:rPr>
              <a:t>portalı </a:t>
            </a:r>
            <a:r>
              <a:rPr lang="az-Latn-AZ" sz="1000" b="1" i="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28.03.2019</a:t>
            </a:r>
          </a:p>
          <a:p>
            <a:r>
              <a:rPr lang="tr-TR" sz="1000" i="0" dirty="0" smtClean="0">
                <a:latin typeface="Cambria Math" pitchFamily="18" charset="0"/>
                <a:ea typeface="Cambria Math" pitchFamily="18" charset="0"/>
              </a:rPr>
              <a:t>Amazonla </a:t>
            </a:r>
            <a:r>
              <a:rPr lang="tr-TR" sz="1000" i="0" dirty="0">
                <a:latin typeface="Cambria Math" pitchFamily="18" charset="0"/>
                <a:ea typeface="Cambria Math" pitchFamily="18" charset="0"/>
              </a:rPr>
              <a:t>Qazan - gənclər arasında elektron ticarət alətlərindən istifadə etməklə özünəməşğulluğun </a:t>
            </a:r>
            <a:r>
              <a:rPr lang="tr-TR" sz="1000" i="0" dirty="0" smtClean="0">
                <a:latin typeface="Cambria Math" pitchFamily="18" charset="0"/>
                <a:ea typeface="Cambria Math" pitchFamily="18" charset="0"/>
              </a:rPr>
              <a:t>artırılması</a:t>
            </a:r>
            <a:r>
              <a:rPr lang="az-Latn-AZ" sz="1000" i="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az-Latn-AZ" sz="1000" b="1" i="0" dirty="0" smtClean="0">
                <a:latin typeface="Cambria Math" pitchFamily="18" charset="0"/>
                <a:ea typeface="Cambria Math" pitchFamily="18" charset="0"/>
              </a:rPr>
              <a:t>Zaur  Qardaşov </a:t>
            </a:r>
            <a:r>
              <a:rPr lang="az-Latn-AZ" sz="1000" b="1" i="0" dirty="0">
                <a:latin typeface="Cambria Math" pitchFamily="18" charset="0"/>
                <a:ea typeface="Cambria Math" pitchFamily="18" charset="0"/>
              </a:rPr>
              <a:t>(Azexport.az portalının rəhbəri</a:t>
            </a:r>
            <a:r>
              <a:rPr lang="az-Latn-AZ" sz="1000" b="1" i="0" dirty="0" smtClean="0">
                <a:latin typeface="Cambria Math" pitchFamily="18" charset="0"/>
                <a:ea typeface="Cambria Math" pitchFamily="18" charset="0"/>
              </a:rPr>
              <a:t>)</a:t>
            </a:r>
            <a:r>
              <a:rPr lang="az-Latn-AZ" sz="1000" b="1" i="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az-Latn-AZ" sz="1000" b="1" i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SERTİFİKAT</a:t>
            </a:r>
          </a:p>
          <a:p>
            <a:pPr lvl="0"/>
            <a:endParaRPr lang="az-Latn-AZ" sz="1000" b="1" i="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</a:endParaRPr>
          </a:p>
          <a:p>
            <a:pPr lvl="0"/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2.</a:t>
            </a:r>
            <a:r>
              <a:rPr lang="en-US" sz="1000" b="1" i="0" dirty="0" err="1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Technote</a:t>
            </a:r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MMC-</a:t>
            </a:r>
            <a:r>
              <a:rPr lang="en-US" sz="1000" b="1" i="0" dirty="0" err="1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nin</a:t>
            </a:r>
            <a:r>
              <a:rPr lang="en-US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000" b="1" i="0" dirty="0" err="1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təşəbbüsü</a:t>
            </a:r>
            <a:r>
              <a:rPr lang="en-US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000" b="1" i="0" dirty="0" err="1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ilə</a:t>
            </a:r>
            <a:r>
              <a:rPr lang="az-Latn-AZ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az-Latn-AZ" sz="1000" b="1" i="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25.05.2019</a:t>
            </a:r>
          </a:p>
          <a:p>
            <a:pPr lvl="0"/>
            <a:r>
              <a:rPr lang="en-US" sz="1000" i="0" dirty="0" err="1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Azərbaycanda</a:t>
            </a:r>
            <a:r>
              <a:rPr lang="en-US" sz="1000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startup </a:t>
            </a:r>
            <a:r>
              <a:rPr lang="en-US" sz="1000" i="0" dirty="0" err="1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bazarı</a:t>
            </a:r>
            <a:r>
              <a:rPr lang="en-US" sz="1000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000" i="0" dirty="0" err="1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və</a:t>
            </a:r>
            <a:r>
              <a:rPr lang="en-US" sz="1000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000" i="0" dirty="0" err="1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onun</a:t>
            </a:r>
            <a:r>
              <a:rPr lang="en-US" sz="1000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000" i="0" dirty="0" err="1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müasir</a:t>
            </a:r>
            <a:r>
              <a:rPr lang="en-US" sz="1000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000" i="0" dirty="0" err="1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vəziyyəti</a:t>
            </a:r>
            <a:endParaRPr lang="az-Latn-AZ" sz="1000" i="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</a:endParaRPr>
          </a:p>
          <a:p>
            <a:pPr lvl="0"/>
            <a:endParaRPr lang="az-Latn-AZ" sz="1000" b="1" i="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</a:endParaRPr>
          </a:p>
          <a:p>
            <a:pPr lvl="0"/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3.Azərbaycan </a:t>
            </a:r>
            <a:r>
              <a:rPr lang="az-Latn-AZ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Könüllülər İctimai Birliyi </a:t>
            </a:r>
            <a:r>
              <a:rPr lang="az-Latn-AZ" sz="1000" b="1" i="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21.09.2019</a:t>
            </a:r>
            <a:endParaRPr lang="az-Latn-AZ" sz="1000" i="0" dirty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  <a:p>
            <a:pPr lvl="0"/>
            <a:endParaRPr lang="az-Latn-AZ" sz="1000" b="1" i="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</a:endParaRPr>
          </a:p>
          <a:p>
            <a:pPr lvl="0"/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4.Müasir  </a:t>
            </a:r>
            <a:r>
              <a:rPr lang="az-Latn-AZ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Gənclər  Şəbəkəsi – Modern Youth Net</a:t>
            </a:r>
            <a:r>
              <a:rPr lang="tr-TR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work </a:t>
            </a:r>
            <a:endParaRPr lang="az-Latn-AZ" sz="1000" b="1" i="0" dirty="0">
              <a:solidFill>
                <a:prstClr val="black"/>
              </a:solidFill>
              <a:latin typeface="Cambria Math" pitchFamily="18" charset="0"/>
              <a:ea typeface="Cambria Math" pitchFamily="18" charset="0"/>
            </a:endParaRPr>
          </a:p>
          <a:p>
            <a:pPr lvl="0"/>
            <a:r>
              <a:rPr lang="tr-TR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Yeni Bloq,Yeni Media</a:t>
            </a:r>
            <a:r>
              <a:rPr lang="az-Latn-AZ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tr-TR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layihəsi</a:t>
            </a:r>
            <a:r>
              <a:rPr lang="az-Latn-AZ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az-Latn-AZ" sz="1000" b="1" i="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03.10.2019</a:t>
            </a:r>
          </a:p>
          <a:p>
            <a:pPr lvl="0"/>
            <a:r>
              <a:rPr lang="tr-TR" sz="1000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Bloq və VBloq servislərindən effektiv istifadə bacarıqları</a:t>
            </a:r>
            <a:endParaRPr lang="az-Latn-AZ" sz="1000" i="0" dirty="0">
              <a:solidFill>
                <a:prstClr val="black"/>
              </a:solidFill>
              <a:latin typeface="Cambria Math" pitchFamily="18" charset="0"/>
              <a:ea typeface="Cambria Math" pitchFamily="18" charset="0"/>
            </a:endParaRPr>
          </a:p>
          <a:p>
            <a:pPr lvl="0"/>
            <a:r>
              <a:rPr lang="az-Latn-AZ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Həsən Həsənli («Müasir Gənclər Şəbəkəsi</a:t>
            </a:r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» İctimai </a:t>
            </a:r>
            <a:r>
              <a:rPr lang="az-Latn-AZ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Birliyinin Sədri) </a:t>
            </a:r>
            <a:r>
              <a:rPr lang="az-Latn-AZ" sz="1000" b="1" i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Şəhadətnamə</a:t>
            </a:r>
          </a:p>
          <a:p>
            <a:pPr lvl="0"/>
            <a:endParaRPr lang="az-Latn-AZ" sz="1000" b="1" i="0" dirty="0" smtClean="0">
              <a:latin typeface="Cambria Math" pitchFamily="18" charset="0"/>
              <a:ea typeface="Cambria Math" pitchFamily="18" charset="0"/>
            </a:endParaRPr>
          </a:p>
          <a:p>
            <a:pPr lvl="0"/>
            <a:r>
              <a:rPr lang="az-Latn-AZ" sz="1000" b="1" i="0" dirty="0" smtClean="0">
                <a:latin typeface="Cambria Math" pitchFamily="18" charset="0"/>
                <a:ea typeface="Cambria Math" pitchFamily="18" charset="0"/>
              </a:rPr>
              <a:t>5.Binəqədi  Gənclər  </a:t>
            </a:r>
            <a:r>
              <a:rPr lang="az-Latn-AZ" sz="1000" b="1" i="0" dirty="0" smtClean="0">
                <a:latin typeface="Cambria Math" pitchFamily="18" charset="0"/>
                <a:ea typeface="Cambria Math" pitchFamily="18" charset="0"/>
              </a:rPr>
              <a:t>Evi, DİA  TGT Politoloqlar  Klubu, Magistr ol</a:t>
            </a:r>
          </a:p>
          <a:p>
            <a:pPr lvl="0"/>
            <a:r>
              <a:rPr lang="az-Latn-AZ" sz="1000" i="0" dirty="0" smtClean="0">
                <a:latin typeface="Cambria Math" pitchFamily="18" charset="0"/>
                <a:ea typeface="Cambria Math" pitchFamily="18" charset="0"/>
              </a:rPr>
              <a:t>«Liderlik və idarəetmə bacarıqları» </a:t>
            </a:r>
            <a:r>
              <a:rPr lang="az-Latn-AZ" sz="1000" b="1" i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10.12.2019</a:t>
            </a:r>
            <a:endParaRPr lang="az-Latn-AZ" sz="1000" b="1" i="0" dirty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  <a:p>
            <a:pPr lvl="0"/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Ələkbər  Mustafayev (Binəqədi  Gənclər  Evi direktoru)</a:t>
            </a:r>
          </a:p>
          <a:p>
            <a:pPr lvl="0"/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Zaur  Məmmədov (DİA  Gənclər  ilə  iş  üzrə  məsul şəxs)</a:t>
            </a:r>
          </a:p>
          <a:p>
            <a:pPr lvl="0"/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Nəzrin  Məmmədova (DİA  Politoloqlar  Klubu  sədr) </a:t>
            </a:r>
            <a:r>
              <a:rPr lang="az-Latn-AZ" sz="1000" b="1" i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SERTİFİKAT</a:t>
            </a:r>
          </a:p>
          <a:p>
            <a:endParaRPr lang="az-Latn-AZ" sz="1000" b="1" i="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6.Azerbaijan-American </a:t>
            </a:r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Youth </a:t>
            </a:r>
            <a:r>
              <a:rPr lang="az-Latn-AZ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Social Association </a:t>
            </a:r>
            <a:r>
              <a:rPr lang="az-Latn-AZ" sz="1000" b="1" i="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05.10.2019</a:t>
            </a:r>
          </a:p>
          <a:p>
            <a:pPr lvl="0"/>
            <a:r>
              <a:rPr lang="az-Latn-AZ" sz="1000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«Mən Bloqer ola bilirəmmi?»</a:t>
            </a:r>
          </a:p>
          <a:p>
            <a:pPr lvl="0"/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Ələkbər  Mustafayev (Binəqədi </a:t>
            </a:r>
            <a:r>
              <a:rPr lang="az-Latn-AZ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Gənclər </a:t>
            </a:r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Evi direktoru) </a:t>
            </a:r>
            <a:r>
              <a:rPr lang="az-Latn-AZ" sz="1000" b="1" i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SERTİFİKAT</a:t>
            </a:r>
          </a:p>
          <a:p>
            <a:pPr lvl="0"/>
            <a:endParaRPr lang="az-Latn-AZ" sz="1000" b="1" i="0" dirty="0" smtClean="0">
              <a:latin typeface="Cambria Math" pitchFamily="18" charset="0"/>
              <a:ea typeface="Cambria Math" pitchFamily="18" charset="0"/>
            </a:endParaRPr>
          </a:p>
          <a:p>
            <a:pPr lvl="0"/>
            <a:r>
              <a:rPr lang="az-Latn-AZ" sz="1000" b="1" i="0" dirty="0" smtClean="0">
                <a:latin typeface="Cambria Math" pitchFamily="18" charset="0"/>
                <a:ea typeface="Cambria Math" pitchFamily="18" charset="0"/>
              </a:rPr>
              <a:t>7.Azərbaycan  </a:t>
            </a:r>
            <a:r>
              <a:rPr lang="az-Latn-AZ" sz="1000" b="1" i="0" dirty="0" smtClean="0">
                <a:latin typeface="Cambria Math" pitchFamily="18" charset="0"/>
                <a:ea typeface="Cambria Math" pitchFamily="18" charset="0"/>
              </a:rPr>
              <a:t>Gənclər  Fondu , Gənclər  Turizmi İctimai Birliyi</a:t>
            </a:r>
          </a:p>
          <a:p>
            <a:pPr lvl="0"/>
            <a:r>
              <a:rPr lang="az-Latn-AZ" sz="1000" i="0" dirty="0" smtClean="0">
                <a:latin typeface="Cambria Math" pitchFamily="18" charset="0"/>
                <a:ea typeface="Cambria Math" pitchFamily="18" charset="0"/>
              </a:rPr>
              <a:t>«Özünü ifadə et» </a:t>
            </a:r>
            <a:r>
              <a:rPr lang="az-Latn-AZ" sz="1000" b="1" i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13.11.2019</a:t>
            </a:r>
          </a:p>
          <a:p>
            <a:pPr lvl="0"/>
            <a:r>
              <a:rPr lang="az-Latn-AZ" sz="1000" b="1" i="0" dirty="0" smtClean="0">
                <a:latin typeface="Cambria Math" pitchFamily="18" charset="0"/>
                <a:ea typeface="Cambria Math" pitchFamily="18" charset="0"/>
              </a:rPr>
              <a:t>İzzət Rəhimova (</a:t>
            </a:r>
            <a:r>
              <a:rPr lang="az-Latn-AZ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Gənclər  Turizmi İctimai </a:t>
            </a:r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Birliyi sədri)</a:t>
            </a:r>
          </a:p>
          <a:p>
            <a:pPr lvl="0"/>
            <a:r>
              <a:rPr lang="az-Latn-AZ" sz="1000" b="1" i="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Kənan  Hənifiyev  (Turizm üzrə ekspert) </a:t>
            </a:r>
            <a:r>
              <a:rPr lang="az-Latn-AZ" sz="1000" b="1" i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Şəhadətnamə</a:t>
            </a:r>
          </a:p>
          <a:p>
            <a:pPr lvl="0"/>
            <a:endParaRPr lang="az-Latn-AZ" sz="1000" b="1" i="0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  <a:p>
            <a:pPr lvl="0"/>
            <a:r>
              <a:rPr lang="az-Latn-AZ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8.General Union to Youth for Support</a:t>
            </a:r>
          </a:p>
          <a:p>
            <a:pPr lvl="0"/>
            <a:r>
              <a:rPr lang="az-Latn-AZ" sz="1000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«Davranışı qavrayış» </a:t>
            </a:r>
            <a:r>
              <a:rPr lang="az-Latn-AZ" sz="1000" b="1" i="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29.02.2020</a:t>
            </a:r>
          </a:p>
          <a:p>
            <a:pPr lvl="0"/>
            <a:r>
              <a:rPr lang="az-Latn-AZ" sz="1000" b="1" i="0" dirty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Mübariz Quliyev (GUYS-ın sədri) </a:t>
            </a:r>
            <a:r>
              <a:rPr lang="az-Latn-AZ" sz="1000" b="1" i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Sertifikat</a:t>
            </a:r>
            <a:endParaRPr lang="az-Latn-AZ" sz="1000" b="1" i="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-1" y="2638792"/>
            <a:ext cx="28844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Latn-A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Roza Vəliyeva</a:t>
            </a:r>
            <a:endParaRPr lang="tr-T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69" name="Metin kutusu 31">
            <a:extLst>
              <a:ext uri="{FF2B5EF4-FFF2-40B4-BE49-F238E27FC236}">
                <a16:creationId xmlns=""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439061" y="2960094"/>
            <a:ext cx="24454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rozaveliyeva1999</a:t>
            </a:r>
            <a:r>
              <a:rPr lang="tr-T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@</a:t>
            </a:r>
            <a:r>
              <a:rPr lang="en-GB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gmail.com</a:t>
            </a:r>
            <a:endParaRPr lang="az-Latn-AZ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  <a:hlinkClick r:id="rId17"/>
            </a:endParaRPr>
          </a:p>
          <a:p>
            <a:pPr lvl="0"/>
            <a:endParaRPr lang="az-Latn-AZ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/>
            <a:r>
              <a:rPr lang="en-US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tr-T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994 55 919 99 </a:t>
            </a:r>
            <a:r>
              <a:rPr lang="tr-TR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53</a:t>
            </a:r>
            <a:endParaRPr lang="az-Latn-AZ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/>
            <a:endParaRPr lang="az-Latn-AZ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/>
            <a:r>
              <a:rPr lang="az-Latn-AZ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Bakı, </a:t>
            </a:r>
            <a:r>
              <a:rPr lang="az-Latn-AZ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Azərbaycan</a:t>
            </a:r>
            <a:endParaRPr lang="en-US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-1" y="3865833"/>
            <a:ext cx="2884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Latn-AZ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Ş</a:t>
            </a:r>
            <a:r>
              <a:rPr lang="az-Latn-A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əxsi məlumatlar</a:t>
            </a:r>
            <a:endParaRPr lang="tr-T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739" y="4204387"/>
            <a:ext cx="2686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100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Doğulduğu</a:t>
            </a:r>
            <a:r>
              <a:rPr lang="en-US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tarix</a:t>
            </a:r>
            <a: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: 23.12.1999</a:t>
            </a:r>
            <a:b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/>
            </a:r>
            <a:b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lang="en-US" sz="100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Cinsi</a:t>
            </a:r>
            <a: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: Qadın</a:t>
            </a:r>
            <a:b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/>
            </a:r>
            <a:b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lang="en-US" sz="100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Ailə</a:t>
            </a:r>
            <a:r>
              <a:rPr lang="en-US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vəziyyəti</a:t>
            </a:r>
            <a: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: </a:t>
            </a:r>
            <a:r>
              <a:rPr lang="az-Latn-AZ" sz="100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Subay</a:t>
            </a:r>
          </a:p>
          <a:p>
            <a:pPr lvl="0"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/>
            </a:r>
            <a:b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lang="en-US" sz="100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Ev</a:t>
            </a:r>
            <a:r>
              <a:rPr lang="en-US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ünvanı</a:t>
            </a:r>
            <a: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: </a:t>
            </a:r>
            <a:r>
              <a:rPr lang="en-US" sz="100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Bakı</a:t>
            </a:r>
            <a:r>
              <a:rPr lang="en-US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şəh</a:t>
            </a:r>
            <a:r>
              <a:rPr lang="en-US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. </a:t>
            </a:r>
            <a:r>
              <a:rPr lang="en-US" sz="100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Xətai</a:t>
            </a:r>
            <a:r>
              <a:rPr lang="en-US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 ray. </a:t>
            </a:r>
            <a:r>
              <a:rPr lang="en-US" sz="100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Zığ</a:t>
            </a:r>
            <a:r>
              <a:rPr lang="en-US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yolu</a:t>
            </a:r>
            <a:r>
              <a:rPr lang="en-US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,</a:t>
            </a:r>
            <a: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 bina </a:t>
            </a:r>
            <a:r>
              <a:rPr lang="en-US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1b</a:t>
            </a:r>
            <a:r>
              <a:rPr lang="az-Latn-AZ" sz="10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Arial" pitchFamily="34" charset="0"/>
              </a:rPr>
              <a:t>, mənzil 103</a:t>
            </a:r>
            <a:endParaRPr lang="tr-TR" sz="100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2" name="Metin kutusu 144">
            <a:extLst>
              <a:ext uri="{FF2B5EF4-FFF2-40B4-BE49-F238E27FC236}">
                <a16:creationId xmlns:a16="http://schemas.microsoft.com/office/drawing/2014/main" xmlns="" id="{C772DA71-6F67-4664-BC5B-0FE3546BD23A}"/>
              </a:ext>
            </a:extLst>
          </p:cNvPr>
          <p:cNvSpPr txBox="1"/>
          <p:nvPr/>
        </p:nvSpPr>
        <p:spPr>
          <a:xfrm>
            <a:off x="3603144" y="339161"/>
            <a:ext cx="32548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r>
              <a:rPr lang="az-Latn-AZ" sz="1000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16.09.2006</a:t>
            </a:r>
            <a:r>
              <a:rPr lang="tr-TR" sz="1000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-31.05.2011</a:t>
            </a:r>
            <a:endParaRPr lang="az-Latn-AZ" sz="1000" i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r>
              <a:rPr lang="az-Latn-AZ" sz="10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M.Müşfiq adına  - 18 saylı </a:t>
            </a:r>
            <a:r>
              <a:rPr lang="az-Latn-AZ" sz="10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məktəb</a:t>
            </a:r>
          </a:p>
          <a:p>
            <a:pPr lvl="0"/>
            <a:endParaRPr lang="az-Latn-AZ" sz="1000" i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/>
            <a:r>
              <a:rPr lang="az-Latn-AZ" sz="1000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16.09.20</a:t>
            </a:r>
            <a:r>
              <a:rPr lang="tr-TR" sz="100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11-14.06.2017</a:t>
            </a:r>
            <a:endParaRPr lang="az-Latn-AZ" sz="1000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/>
            <a:r>
              <a:rPr lang="tr-TR" sz="1000" i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T.Ba</a:t>
            </a:r>
            <a:r>
              <a:rPr lang="az-Latn-AZ" sz="1000" i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ğırov adına – 59 saylı </a:t>
            </a:r>
            <a:r>
              <a:rPr lang="az-Latn-AZ" sz="1000" i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məktəb</a:t>
            </a:r>
          </a:p>
          <a:p>
            <a:pPr lvl="0"/>
            <a:endParaRPr lang="az-Latn-AZ" sz="1000" i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/>
            <a:r>
              <a:rPr lang="az-Latn-AZ" sz="1000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17.09.2018</a:t>
            </a:r>
            <a:endParaRPr lang="az-Latn-AZ" sz="1000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/>
            <a:r>
              <a:rPr lang="az-Latn-AZ" sz="1000" i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Azərbaycan Turizm </a:t>
            </a:r>
            <a:r>
              <a:rPr lang="az-Latn-AZ" sz="1000" i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və Menecment </a:t>
            </a:r>
            <a:r>
              <a:rPr lang="az-Latn-AZ" sz="1000" i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Universiteti</a:t>
            </a:r>
          </a:p>
          <a:p>
            <a:pPr lvl="0"/>
            <a:r>
              <a:rPr lang="az-Latn-AZ" sz="1000" i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Biznes idarəçiliyi fakültəsi</a:t>
            </a:r>
          </a:p>
          <a:p>
            <a:pPr lvl="0"/>
            <a:r>
              <a:rPr lang="az-Latn-AZ" sz="1000" i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Maliyyə </a:t>
            </a:r>
            <a:r>
              <a:rPr lang="az-Latn-AZ" sz="1000" i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ixtisası</a:t>
            </a:r>
            <a:endParaRPr lang="az-Latn-AZ" sz="1000" i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3" name="Metin kutusu 58">
            <a:extLst>
              <a:ext uri="{FF2B5EF4-FFF2-40B4-BE49-F238E27FC236}">
                <a16:creationId xmlns="" xmlns:a16="http://schemas.microsoft.com/office/drawing/2014/main" id="{772DF4C1-4C13-49E1-99B0-15B1C93300B2}"/>
              </a:ext>
            </a:extLst>
          </p:cNvPr>
          <p:cNvSpPr txBox="1"/>
          <p:nvPr/>
        </p:nvSpPr>
        <p:spPr>
          <a:xfrm>
            <a:off x="-1" y="5442981"/>
            <a:ext cx="2884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i="1"/>
            </a:lvl1pPr>
          </a:lstStyle>
          <a:p>
            <a:pPr algn="ctr"/>
            <a:r>
              <a:rPr lang="az-Latn-AZ" sz="16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Cambria Math" pitchFamily="18" charset="0"/>
                <a:cs typeface="Aharoni" panose="02010803020104030203" pitchFamily="2" charset="-79"/>
              </a:rPr>
              <a:t>DİL </a:t>
            </a:r>
            <a:r>
              <a:rPr lang="az-Latn-AZ" sz="16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ea typeface="Cambria Math" pitchFamily="18" charset="0"/>
                <a:cs typeface="Aharoni" panose="02010803020104030203" pitchFamily="2" charset="-79"/>
              </a:rPr>
              <a:t>BİLMƏ BACARIQLARI</a:t>
            </a:r>
            <a:endParaRPr lang="en-US" sz="16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  <a:ea typeface="Cambria Math" pitchFamily="18" charset="0"/>
              <a:cs typeface="Aharoni" panose="02010803020104030203" pitchFamily="2" charset="-79"/>
            </a:endParaRPr>
          </a:p>
        </p:txBody>
      </p:sp>
      <p:sp>
        <p:nvSpPr>
          <p:cNvPr id="74" name="Metin kutusu 62">
            <a:extLst>
              <a:ext uri="{FF2B5EF4-FFF2-40B4-BE49-F238E27FC236}">
                <a16:creationId xmlns="" xmlns:a16="http://schemas.microsoft.com/office/drawing/2014/main" id="{5B4F2B52-A27E-42F9-B069-EC74FE33A78E}"/>
              </a:ext>
            </a:extLst>
          </p:cNvPr>
          <p:cNvSpPr txBox="1"/>
          <p:nvPr/>
        </p:nvSpPr>
        <p:spPr>
          <a:xfrm>
            <a:off x="558085" y="6042463"/>
            <a:ext cx="24077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Azərbaycan </a:t>
            </a:r>
            <a:r>
              <a:rPr lang="az-Latn-AZ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dili</a:t>
            </a:r>
          </a:p>
          <a:p>
            <a:pPr lvl="0"/>
            <a:endParaRPr lang="az-Latn-AZ" sz="10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/>
            <a:r>
              <a:rPr lang="az-Latn-AZ" sz="1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Türk dili</a:t>
            </a:r>
          </a:p>
          <a:p>
            <a:pPr lvl="0"/>
            <a:endParaRPr lang="az-Latn-AZ" sz="10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/>
            <a:r>
              <a:rPr lang="az-Latn-AZ" sz="1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İngilis dili</a:t>
            </a:r>
          </a:p>
          <a:p>
            <a:pPr lvl="0"/>
            <a:endParaRPr lang="az-Latn-AZ" sz="10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/>
            <a:r>
              <a:rPr lang="az-Latn-AZ" sz="1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Rus dili</a:t>
            </a:r>
            <a:endParaRPr lang="en-US" sz="1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5" name="Dikdörtgen 66">
            <a:extLst>
              <a:ext uri="{FF2B5EF4-FFF2-40B4-BE49-F238E27FC236}">
                <a16:creationId xmlns:a16="http://schemas.microsoft.com/office/drawing/2014/main" xmlns="" id="{A7D7378F-A458-4390-AAB2-BF3637E64C02}"/>
              </a:ext>
            </a:extLst>
          </p:cNvPr>
          <p:cNvSpPr/>
          <p:nvPr/>
        </p:nvSpPr>
        <p:spPr>
          <a:xfrm>
            <a:off x="1539835" y="7877129"/>
            <a:ext cx="1349962" cy="8964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Dikdörtgen 66">
            <a:extLst>
              <a:ext uri="{FF2B5EF4-FFF2-40B4-BE49-F238E27FC236}">
                <a16:creationId xmlns:a16="http://schemas.microsoft.com/office/drawing/2014/main" xmlns="" id="{A7D7378F-A458-4390-AAB2-BF3637E64C02}"/>
              </a:ext>
            </a:extLst>
          </p:cNvPr>
          <p:cNvSpPr/>
          <p:nvPr/>
        </p:nvSpPr>
        <p:spPr>
          <a:xfrm>
            <a:off x="1539834" y="8547923"/>
            <a:ext cx="1344654" cy="8964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Dikdörtgen 66">
            <a:extLst>
              <a:ext uri="{FF2B5EF4-FFF2-40B4-BE49-F238E27FC236}">
                <a16:creationId xmlns:a16="http://schemas.microsoft.com/office/drawing/2014/main" xmlns="" id="{A7D7378F-A458-4390-AAB2-BF3637E64C02}"/>
              </a:ext>
            </a:extLst>
          </p:cNvPr>
          <p:cNvSpPr/>
          <p:nvPr/>
        </p:nvSpPr>
        <p:spPr>
          <a:xfrm>
            <a:off x="1545096" y="8854199"/>
            <a:ext cx="1344701" cy="8964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Dikdörtgen 66">
            <a:extLst>
              <a:ext uri="{FF2B5EF4-FFF2-40B4-BE49-F238E27FC236}">
                <a16:creationId xmlns:a16="http://schemas.microsoft.com/office/drawing/2014/main" xmlns="" id="{A7D7378F-A458-4390-AAB2-BF3637E64C02}"/>
              </a:ext>
            </a:extLst>
          </p:cNvPr>
          <p:cNvSpPr/>
          <p:nvPr/>
        </p:nvSpPr>
        <p:spPr>
          <a:xfrm>
            <a:off x="1539834" y="9147929"/>
            <a:ext cx="1349963" cy="8964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3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1764</TotalTime>
  <Words>103</Words>
  <Application>Microsoft Office PowerPoint</Application>
  <PresentationFormat>Лист A4 (210x297 мм)</PresentationFormat>
  <Paragraphs>73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Teması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Enis Altıok  (Aksigorta)</dc:creator>
  <cp:keywords>GENEL , KVKK - Yok</cp:keywords>
  <cp:lastModifiedBy>Nadir V_ev</cp:lastModifiedBy>
  <cp:revision>136</cp:revision>
  <dcterms:created xsi:type="dcterms:W3CDTF">2017-12-01T11:02:56Z</dcterms:created>
  <dcterms:modified xsi:type="dcterms:W3CDTF">2020-06-25T09:08:06Z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b80ae3b1-80e5-4b5b-85d2-847c3a48c95c</vt:lpwstr>
  </property>
  <property fmtid="{D5CDD505-2E9C-101B-9397-08002B2CF9AE}" pid="3" name="KVKK">
    <vt:lpwstr>KY-6f760816</vt:lpwstr>
  </property>
  <property fmtid="{D5CDD505-2E9C-101B-9397-08002B2CF9AE}" pid="4" name="Classification">
    <vt:lpwstr>Ge-889c2724</vt:lpwstr>
  </property>
</Properties>
</file>